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65" r:id="rId4"/>
    <p:sldId id="259" r:id="rId5"/>
    <p:sldId id="264" r:id="rId6"/>
    <p:sldId id="274" r:id="rId7"/>
    <p:sldId id="260" r:id="rId8"/>
    <p:sldId id="263" r:id="rId9"/>
    <p:sldId id="261" r:id="rId10"/>
    <p:sldId id="262" r:id="rId11"/>
    <p:sldId id="266" r:id="rId12"/>
    <p:sldId id="268" r:id="rId13"/>
    <p:sldId id="267" r:id="rId14"/>
    <p:sldId id="269" r:id="rId15"/>
    <p:sldId id="275" r:id="rId16"/>
    <p:sldId id="258" r:id="rId17"/>
    <p:sldId id="273" r:id="rId18"/>
    <p:sldId id="270" r:id="rId19"/>
    <p:sldId id="272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22289" autoAdjust="0"/>
    <p:restoredTop sz="94660"/>
  </p:normalViewPr>
  <p:slideViewPr>
    <p:cSldViewPr>
      <p:cViewPr>
        <p:scale>
          <a:sx n="80" d="100"/>
          <a:sy n="80" d="100"/>
        </p:scale>
        <p:origin x="-2262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D366C-C126-4144-BA31-D9069005FF7A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CABD7EB0-F7F8-46E3-86D1-A9D7E6EF83A6}">
      <dgm:prSet phldrT="[Text]"/>
      <dgm:spPr/>
      <dgm:t>
        <a:bodyPr/>
        <a:lstStyle/>
        <a:p>
          <a:r>
            <a:rPr lang="en-US" dirty="0" smtClean="0"/>
            <a:t>Measured by others</a:t>
          </a:r>
          <a:endParaRPr lang="en-US" dirty="0"/>
        </a:p>
      </dgm:t>
    </dgm:pt>
    <dgm:pt modelId="{24F21035-A0E9-4FC0-93DF-B6AFF186B4E7}" type="parTrans" cxnId="{01DAF989-6E05-43EB-873E-FB388CF0A2D4}">
      <dgm:prSet/>
      <dgm:spPr/>
      <dgm:t>
        <a:bodyPr/>
        <a:lstStyle/>
        <a:p>
          <a:endParaRPr lang="en-US"/>
        </a:p>
      </dgm:t>
    </dgm:pt>
    <dgm:pt modelId="{8F58BDD6-BBB7-483C-8AFB-F9D017452E20}" type="sibTrans" cxnId="{01DAF989-6E05-43EB-873E-FB388CF0A2D4}">
      <dgm:prSet/>
      <dgm:spPr/>
      <dgm:t>
        <a:bodyPr/>
        <a:lstStyle/>
        <a:p>
          <a:endParaRPr lang="en-US"/>
        </a:p>
      </dgm:t>
    </dgm:pt>
    <dgm:pt modelId="{A93D06B7-F933-4E6E-AD0A-03A7A784E9D2}">
      <dgm:prSet phldrT="[Text]"/>
      <dgm:spPr/>
      <dgm:t>
        <a:bodyPr/>
        <a:lstStyle/>
        <a:p>
          <a:r>
            <a:rPr lang="en-US" dirty="0" smtClean="0"/>
            <a:t>Measured by us</a:t>
          </a:r>
          <a:endParaRPr lang="en-US" dirty="0"/>
        </a:p>
      </dgm:t>
    </dgm:pt>
    <dgm:pt modelId="{A4A05330-406E-4FD5-B49C-DCFE6E39F3C7}" type="parTrans" cxnId="{17516E7A-F07E-4DFC-BF64-4E9732D326FE}">
      <dgm:prSet/>
      <dgm:spPr/>
      <dgm:t>
        <a:bodyPr/>
        <a:lstStyle/>
        <a:p>
          <a:endParaRPr lang="en-US"/>
        </a:p>
      </dgm:t>
    </dgm:pt>
    <dgm:pt modelId="{34E66F8B-5ACB-4766-AA1F-425F84FA6A78}" type="sibTrans" cxnId="{17516E7A-F07E-4DFC-BF64-4E9732D326FE}">
      <dgm:prSet/>
      <dgm:spPr/>
      <dgm:t>
        <a:bodyPr/>
        <a:lstStyle/>
        <a:p>
          <a:endParaRPr lang="en-US"/>
        </a:p>
      </dgm:t>
    </dgm:pt>
    <dgm:pt modelId="{C8D23421-F5B3-4E9D-A7A8-02601B262572}">
      <dgm:prSet phldrT="[Text]"/>
      <dgm:spPr/>
      <dgm:t>
        <a:bodyPr/>
        <a:lstStyle/>
        <a:p>
          <a:r>
            <a:rPr lang="en-US" dirty="0" smtClean="0"/>
            <a:t>Measured by us</a:t>
          </a:r>
          <a:endParaRPr lang="en-US" dirty="0"/>
        </a:p>
      </dgm:t>
    </dgm:pt>
    <dgm:pt modelId="{28C5247F-271D-4152-B1DE-F462B6BBC8E3}" type="parTrans" cxnId="{FCEE695C-87F3-46EB-8F6D-CC0BE2A3E295}">
      <dgm:prSet/>
      <dgm:spPr/>
      <dgm:t>
        <a:bodyPr/>
        <a:lstStyle/>
        <a:p>
          <a:endParaRPr lang="en-US"/>
        </a:p>
      </dgm:t>
    </dgm:pt>
    <dgm:pt modelId="{311211E8-DD34-43D5-9869-B699FF794D85}" type="sibTrans" cxnId="{FCEE695C-87F3-46EB-8F6D-CC0BE2A3E295}">
      <dgm:prSet/>
      <dgm:spPr/>
      <dgm:t>
        <a:bodyPr/>
        <a:lstStyle/>
        <a:p>
          <a:endParaRPr lang="en-US"/>
        </a:p>
      </dgm:t>
    </dgm:pt>
    <dgm:pt modelId="{783B7753-03B3-4B39-893A-999D84E8CC05}" type="pres">
      <dgm:prSet presAssocID="{360D366C-C126-4144-BA31-D9069005FF7A}" presName="compositeShape" presStyleCnt="0">
        <dgm:presLayoutVars>
          <dgm:dir/>
          <dgm:resizeHandles/>
        </dgm:presLayoutVars>
      </dgm:prSet>
      <dgm:spPr/>
    </dgm:pt>
    <dgm:pt modelId="{E1D65EAC-ACDD-4885-ADDF-6353788550EE}" type="pres">
      <dgm:prSet presAssocID="{360D366C-C126-4144-BA31-D9069005FF7A}" presName="pyramid" presStyleLbl="node1" presStyleIdx="0" presStyleCnt="1" custLinFactNeighborX="18811" custLinFactNeighborY="8451"/>
      <dgm:spPr/>
    </dgm:pt>
    <dgm:pt modelId="{EBD66DCC-6D08-4B33-8047-4A9919F6D3D8}" type="pres">
      <dgm:prSet presAssocID="{360D366C-C126-4144-BA31-D9069005FF7A}" presName="theList" presStyleCnt="0"/>
      <dgm:spPr/>
    </dgm:pt>
    <dgm:pt modelId="{8931BC8E-8508-4BE1-B2C3-5D8401DEB2EA}" type="pres">
      <dgm:prSet presAssocID="{CABD7EB0-F7F8-46E3-86D1-A9D7E6EF83A6}" presName="aNode" presStyleLbl="fgAcc1" presStyleIdx="0" presStyleCnt="3" custScaleY="271395" custLinFactY="-40306" custLinFactNeighborX="2894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2A5C8A-0E12-4C1F-B363-4A31761F1601}" type="pres">
      <dgm:prSet presAssocID="{CABD7EB0-F7F8-46E3-86D1-A9D7E6EF83A6}" presName="aSpace" presStyleCnt="0"/>
      <dgm:spPr/>
    </dgm:pt>
    <dgm:pt modelId="{20EC1841-6372-442E-B700-80FB7B6934E4}" type="pres">
      <dgm:prSet presAssocID="{A93D06B7-F933-4E6E-AD0A-03A7A784E9D2}" presName="aNode" presStyleLbl="fgAcc1" presStyleIdx="1" presStyleCnt="3" custScaleY="467847" custLinFactY="8788" custLinFactNeighborX="2941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45819A-127F-4147-8D6F-E94E3D18E468}" type="pres">
      <dgm:prSet presAssocID="{A93D06B7-F933-4E6E-AD0A-03A7A784E9D2}" presName="aSpace" presStyleCnt="0"/>
      <dgm:spPr/>
    </dgm:pt>
    <dgm:pt modelId="{A0CFAA44-3C1E-4BC8-9259-EC6BD82301A0}" type="pres">
      <dgm:prSet presAssocID="{C8D23421-F5B3-4E9D-A7A8-02601B262572}" presName="aNode" presStyleLbl="fgAcc1" presStyleIdx="2" presStyleCnt="3" custFlipVert="1" custFlipHor="1" custScaleX="125708" custScaleY="86885" custLinFactY="57159" custLinFactNeighborX="33683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060C54-3DBA-47B0-A30F-D8A041B49AB2}" type="pres">
      <dgm:prSet presAssocID="{C8D23421-F5B3-4E9D-A7A8-02601B262572}" presName="aSpace" presStyleCnt="0"/>
      <dgm:spPr/>
    </dgm:pt>
  </dgm:ptLst>
  <dgm:cxnLst>
    <dgm:cxn modelId="{8B712CE3-C106-4441-80B7-F677DC1E5959}" type="presOf" srcId="{360D366C-C126-4144-BA31-D9069005FF7A}" destId="{783B7753-03B3-4B39-893A-999D84E8CC05}" srcOrd="0" destOrd="0" presId="urn:microsoft.com/office/officeart/2005/8/layout/pyramid2"/>
    <dgm:cxn modelId="{90D2A034-ED8E-4AB9-9FC1-26891CF57ABD}" type="presOf" srcId="{CABD7EB0-F7F8-46E3-86D1-A9D7E6EF83A6}" destId="{8931BC8E-8508-4BE1-B2C3-5D8401DEB2EA}" srcOrd="0" destOrd="0" presId="urn:microsoft.com/office/officeart/2005/8/layout/pyramid2"/>
    <dgm:cxn modelId="{17516E7A-F07E-4DFC-BF64-4E9732D326FE}" srcId="{360D366C-C126-4144-BA31-D9069005FF7A}" destId="{A93D06B7-F933-4E6E-AD0A-03A7A784E9D2}" srcOrd="1" destOrd="0" parTransId="{A4A05330-406E-4FD5-B49C-DCFE6E39F3C7}" sibTransId="{34E66F8B-5ACB-4766-AA1F-425F84FA6A78}"/>
    <dgm:cxn modelId="{8F2E0169-B859-475E-A7D6-C83306B5D05C}" type="presOf" srcId="{A93D06B7-F933-4E6E-AD0A-03A7A784E9D2}" destId="{20EC1841-6372-442E-B700-80FB7B6934E4}" srcOrd="0" destOrd="0" presId="urn:microsoft.com/office/officeart/2005/8/layout/pyramid2"/>
    <dgm:cxn modelId="{FCEE695C-87F3-46EB-8F6D-CC0BE2A3E295}" srcId="{360D366C-C126-4144-BA31-D9069005FF7A}" destId="{C8D23421-F5B3-4E9D-A7A8-02601B262572}" srcOrd="2" destOrd="0" parTransId="{28C5247F-271D-4152-B1DE-F462B6BBC8E3}" sibTransId="{311211E8-DD34-43D5-9869-B699FF794D85}"/>
    <dgm:cxn modelId="{01DAF989-6E05-43EB-873E-FB388CF0A2D4}" srcId="{360D366C-C126-4144-BA31-D9069005FF7A}" destId="{CABD7EB0-F7F8-46E3-86D1-A9D7E6EF83A6}" srcOrd="0" destOrd="0" parTransId="{24F21035-A0E9-4FC0-93DF-B6AFF186B4E7}" sibTransId="{8F58BDD6-BBB7-483C-8AFB-F9D017452E20}"/>
    <dgm:cxn modelId="{9E4348B5-FB44-4AC0-8AA0-5D97F9D1DF81}" type="presOf" srcId="{C8D23421-F5B3-4E9D-A7A8-02601B262572}" destId="{A0CFAA44-3C1E-4BC8-9259-EC6BD82301A0}" srcOrd="0" destOrd="0" presId="urn:microsoft.com/office/officeart/2005/8/layout/pyramid2"/>
    <dgm:cxn modelId="{12B8D0D1-E0F6-4777-8AFC-2369B9EEB9BB}" type="presParOf" srcId="{783B7753-03B3-4B39-893A-999D84E8CC05}" destId="{E1D65EAC-ACDD-4885-ADDF-6353788550EE}" srcOrd="0" destOrd="0" presId="urn:microsoft.com/office/officeart/2005/8/layout/pyramid2"/>
    <dgm:cxn modelId="{AD119F35-5BAD-4D3E-A6C4-2707F0549CA5}" type="presParOf" srcId="{783B7753-03B3-4B39-893A-999D84E8CC05}" destId="{EBD66DCC-6D08-4B33-8047-4A9919F6D3D8}" srcOrd="1" destOrd="0" presId="urn:microsoft.com/office/officeart/2005/8/layout/pyramid2"/>
    <dgm:cxn modelId="{1016BB6B-7AAF-4330-8C16-E0BD0164B17E}" type="presParOf" srcId="{EBD66DCC-6D08-4B33-8047-4A9919F6D3D8}" destId="{8931BC8E-8508-4BE1-B2C3-5D8401DEB2EA}" srcOrd="0" destOrd="0" presId="urn:microsoft.com/office/officeart/2005/8/layout/pyramid2"/>
    <dgm:cxn modelId="{160C9CC6-971B-4D61-86E1-08CFA3194B2E}" type="presParOf" srcId="{EBD66DCC-6D08-4B33-8047-4A9919F6D3D8}" destId="{502A5C8A-0E12-4C1F-B363-4A31761F1601}" srcOrd="1" destOrd="0" presId="urn:microsoft.com/office/officeart/2005/8/layout/pyramid2"/>
    <dgm:cxn modelId="{8D10124D-A06F-4E4A-B219-8823DE562C91}" type="presParOf" srcId="{EBD66DCC-6D08-4B33-8047-4A9919F6D3D8}" destId="{20EC1841-6372-442E-B700-80FB7B6934E4}" srcOrd="2" destOrd="0" presId="urn:microsoft.com/office/officeart/2005/8/layout/pyramid2"/>
    <dgm:cxn modelId="{33B54056-0A0D-4117-AC96-29ACE1C1C6A4}" type="presParOf" srcId="{EBD66DCC-6D08-4B33-8047-4A9919F6D3D8}" destId="{7545819A-127F-4147-8D6F-E94E3D18E468}" srcOrd="3" destOrd="0" presId="urn:microsoft.com/office/officeart/2005/8/layout/pyramid2"/>
    <dgm:cxn modelId="{BF82F642-08F9-4FFC-A8E7-04A715B0FC59}" type="presParOf" srcId="{EBD66DCC-6D08-4B33-8047-4A9919F6D3D8}" destId="{A0CFAA44-3C1E-4BC8-9259-EC6BD82301A0}" srcOrd="4" destOrd="0" presId="urn:microsoft.com/office/officeart/2005/8/layout/pyramid2"/>
    <dgm:cxn modelId="{5C211186-F721-4D48-A349-F199046D77B4}" type="presParOf" srcId="{EBD66DCC-6D08-4B33-8047-4A9919F6D3D8}" destId="{AD060C54-3DBA-47B0-A30F-D8A041B49AB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65EAC-ACDD-4885-ADDF-6353788550EE}">
      <dsp:nvSpPr>
        <dsp:cNvPr id="0" name=""/>
        <dsp:cNvSpPr/>
      </dsp:nvSpPr>
      <dsp:spPr>
        <a:xfrm>
          <a:off x="252920" y="0"/>
          <a:ext cx="638148" cy="54102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31BC8E-8508-4BE1-B2C3-5D8401DEB2EA}">
      <dsp:nvSpPr>
        <dsp:cNvPr id="0" name=""/>
        <dsp:cNvSpPr/>
      </dsp:nvSpPr>
      <dsp:spPr>
        <a:xfrm>
          <a:off x="571994" y="277804"/>
          <a:ext cx="414796" cy="13593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Measured by others</a:t>
          </a:r>
          <a:endParaRPr lang="en-US" sz="600" kern="1200" dirty="0"/>
        </a:p>
      </dsp:txBody>
      <dsp:txXfrm>
        <a:off x="571994" y="277804"/>
        <a:ext cx="414796" cy="1359325"/>
      </dsp:txXfrm>
    </dsp:sp>
    <dsp:sp modelId="{20EC1841-6372-442E-B700-80FB7B6934E4}">
      <dsp:nvSpPr>
        <dsp:cNvPr id="0" name=""/>
        <dsp:cNvSpPr/>
      </dsp:nvSpPr>
      <dsp:spPr>
        <a:xfrm>
          <a:off x="573977" y="2070850"/>
          <a:ext cx="414796" cy="23432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Measured by us</a:t>
          </a:r>
          <a:endParaRPr lang="en-US" sz="600" kern="1200" dirty="0"/>
        </a:p>
      </dsp:txBody>
      <dsp:txXfrm>
        <a:off x="573977" y="2070850"/>
        <a:ext cx="414796" cy="2343287"/>
      </dsp:txXfrm>
    </dsp:sp>
    <dsp:sp modelId="{A0CFAA44-3C1E-4BC8-9259-EC6BD82301A0}">
      <dsp:nvSpPr>
        <dsp:cNvPr id="0" name=""/>
        <dsp:cNvSpPr/>
      </dsp:nvSpPr>
      <dsp:spPr>
        <a:xfrm flipH="1" flipV="1">
          <a:off x="531512" y="4719020"/>
          <a:ext cx="521432" cy="4351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Measured by us</a:t>
          </a:r>
          <a:endParaRPr lang="en-US" sz="600" kern="1200" dirty="0"/>
        </a:p>
      </dsp:txBody>
      <dsp:txXfrm flipH="1" flipV="1">
        <a:off x="531512" y="4719020"/>
        <a:ext cx="521432" cy="4351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EC84-30A8-47C2-A412-62F78B68161B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0E301-4263-4AEA-84D0-77A7895FC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EC84-30A8-47C2-A412-62F78B68161B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0E301-4263-4AEA-84D0-77A7895FC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EC84-30A8-47C2-A412-62F78B68161B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0E301-4263-4AEA-84D0-77A7895FC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EC84-30A8-47C2-A412-62F78B68161B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0E301-4263-4AEA-84D0-77A7895FC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EC84-30A8-47C2-A412-62F78B68161B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0E301-4263-4AEA-84D0-77A7895FC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EC84-30A8-47C2-A412-62F78B68161B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0E301-4263-4AEA-84D0-77A7895FC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EC84-30A8-47C2-A412-62F78B68161B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0E301-4263-4AEA-84D0-77A7895FC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EC84-30A8-47C2-A412-62F78B68161B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0E301-4263-4AEA-84D0-77A7895FC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EC84-30A8-47C2-A412-62F78B68161B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0E301-4263-4AEA-84D0-77A7895FC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EC84-30A8-47C2-A412-62F78B68161B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E0E301-4263-4AEA-84D0-77A7895FC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EC84-30A8-47C2-A412-62F78B68161B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0E301-4263-4AEA-84D0-77A7895FC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D5DEC84-30A8-47C2-A412-62F78B68161B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EE0E301-4263-4AEA-84D0-77A7895FC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Idiot’s Guide to CMS, VBP, HCAHPs, </a:t>
            </a:r>
            <a:r>
              <a:rPr lang="en-US" dirty="0" smtClean="0"/>
              <a:t>CPC, TPS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Or, why can’t I just practice good clinical medicine and have all of you figure out this BS?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309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HCAHPS SCORES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801595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0507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834" y="-228600"/>
            <a:ext cx="9084623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800600"/>
            <a:ext cx="65532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3821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1726870"/>
            <a:ext cx="8839200" cy="41910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CPC Achievement &amp; Benchmarks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073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493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5715000"/>
            <a:ext cx="642067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7608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6106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Outcomes Achievement &amp; Benchmarks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8915401" cy="342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3445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</a:t>
            </a:r>
            <a:r>
              <a:rPr lang="en-US" dirty="0" smtClean="0"/>
              <a:t>Times? </a:t>
            </a:r>
            <a:r>
              <a:rPr lang="en-US" dirty="0" smtClean="0"/>
              <a:t>– BETTER TIMES?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914400"/>
            <a:ext cx="7696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Pre-Performance Period (Judgment Days):</a:t>
            </a:r>
          </a:p>
          <a:p>
            <a:r>
              <a:rPr lang="en-US" sz="2400" b="1" dirty="0" smtClean="0"/>
              <a:t>HCAHPS/CPCs: April 2011 to March 2012</a:t>
            </a:r>
            <a:r>
              <a:rPr lang="en-US" sz="2400" dirty="0" smtClean="0"/>
              <a:t> </a:t>
            </a:r>
            <a:r>
              <a:rPr lang="en-US" sz="2400" dirty="0" smtClean="0"/>
              <a:t>– </a:t>
            </a:r>
          </a:p>
          <a:p>
            <a:r>
              <a:rPr lang="en-US" sz="2400" dirty="0" smtClean="0"/>
              <a:t> </a:t>
            </a:r>
            <a:r>
              <a:rPr lang="en-US" sz="2400" b="1" dirty="0" smtClean="0"/>
              <a:t>What was going on then?</a:t>
            </a:r>
          </a:p>
          <a:p>
            <a:r>
              <a:rPr lang="en-US" b="1" dirty="0"/>
              <a:t>	</a:t>
            </a:r>
            <a:r>
              <a:rPr lang="en-US" b="1" dirty="0" smtClean="0"/>
              <a:t>All resources diverted to preparing for </a:t>
            </a:r>
            <a:r>
              <a:rPr lang="en-US" b="1" dirty="0" err="1" smtClean="0"/>
              <a:t>ccLink</a:t>
            </a:r>
            <a:endParaRPr lang="en-US" b="1" dirty="0" smtClean="0"/>
          </a:p>
          <a:p>
            <a:r>
              <a:rPr lang="en-US" b="1" dirty="0"/>
              <a:t>	</a:t>
            </a:r>
            <a:r>
              <a:rPr lang="en-US" b="1" dirty="0" smtClean="0"/>
              <a:t>Disgruntled staff pissed off about not having a summer vacation</a:t>
            </a:r>
          </a:p>
          <a:p>
            <a:r>
              <a:rPr lang="en-US" b="1" dirty="0"/>
              <a:t>	Denis </a:t>
            </a:r>
            <a:r>
              <a:rPr lang="en-US" b="1" dirty="0" err="1" smtClean="0"/>
              <a:t>Mahar</a:t>
            </a:r>
            <a:r>
              <a:rPr lang="en-US" b="1" dirty="0"/>
              <a:t> </a:t>
            </a:r>
            <a:r>
              <a:rPr lang="en-US" b="1" dirty="0" smtClean="0"/>
              <a:t>came </a:t>
            </a:r>
            <a:r>
              <a:rPr lang="en-US" b="1" dirty="0"/>
              <a:t>back to the </a:t>
            </a:r>
            <a:r>
              <a:rPr lang="en-US" b="1" dirty="0" smtClean="0"/>
              <a:t>county without his </a:t>
            </a:r>
            <a:r>
              <a:rPr lang="en-US" b="1" dirty="0" smtClean="0"/>
              <a:t>beard</a:t>
            </a:r>
            <a:r>
              <a:rPr lang="en-US" b="1" dirty="0" smtClean="0"/>
              <a:t>?</a:t>
            </a:r>
            <a:endParaRPr lang="en-US" b="1" dirty="0"/>
          </a:p>
          <a:p>
            <a:r>
              <a:rPr lang="en-US" sz="2400" b="1" dirty="0" smtClean="0"/>
              <a:t>Pre-Performance Period (Judgment Days):</a:t>
            </a:r>
          </a:p>
          <a:p>
            <a:r>
              <a:rPr lang="en-US" sz="2400" b="1" dirty="0" smtClean="0"/>
              <a:t>Outcomes Measures: July 2008 to June 2011</a:t>
            </a:r>
          </a:p>
          <a:p>
            <a:endParaRPr lang="en-US" b="1" dirty="0"/>
          </a:p>
          <a:p>
            <a:r>
              <a:rPr lang="en-US" sz="2400" b="1" dirty="0" smtClean="0"/>
              <a:t>Performance Period (Real Judgment Days):</a:t>
            </a:r>
          </a:p>
          <a:p>
            <a:r>
              <a:rPr lang="en-US" sz="2400" b="1" dirty="0" smtClean="0"/>
              <a:t>HCAHPS/CPCs:  April 2012 </a:t>
            </a:r>
            <a:r>
              <a:rPr lang="en-US" sz="2400" b="1" dirty="0"/>
              <a:t>to </a:t>
            </a:r>
            <a:r>
              <a:rPr lang="en-US" sz="2400" b="1" dirty="0" smtClean="0"/>
              <a:t>December </a:t>
            </a:r>
            <a:r>
              <a:rPr lang="en-US" sz="2400" b="1" dirty="0"/>
              <a:t>2012</a:t>
            </a:r>
            <a:endParaRPr lang="en-US" sz="2400" b="1" dirty="0" smtClean="0"/>
          </a:p>
          <a:p>
            <a:r>
              <a:rPr lang="en-US" sz="2400" b="1" dirty="0" smtClean="0"/>
              <a:t>Outcomes Measures – July 2011 to June 2012</a:t>
            </a:r>
          </a:p>
          <a:p>
            <a:r>
              <a:rPr lang="en-US" dirty="0"/>
              <a:t>	</a:t>
            </a:r>
          </a:p>
        </p:txBody>
      </p:sp>
      <p:pic>
        <p:nvPicPr>
          <p:cNvPr id="1026" name="Picture 2" descr="C:\Users\slevin\Documents\Denis_with_be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3124200"/>
            <a:ext cx="2362200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66043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 We Reverse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As Medical Staff Leaders, We Need To:</a:t>
            </a:r>
          </a:p>
          <a:p>
            <a:r>
              <a:rPr lang="en-US" dirty="0" smtClean="0"/>
              <a:t>Understand the process</a:t>
            </a:r>
          </a:p>
          <a:p>
            <a:r>
              <a:rPr lang="en-US" dirty="0" smtClean="0"/>
              <a:t>Understand the measures</a:t>
            </a:r>
          </a:p>
          <a:p>
            <a:r>
              <a:rPr lang="en-US" dirty="0" smtClean="0"/>
              <a:t>Understand how to accurately interpret and communicate this process &amp; measures to our staff members</a:t>
            </a:r>
          </a:p>
          <a:p>
            <a:r>
              <a:rPr lang="en-US" dirty="0" smtClean="0"/>
              <a:t>Take responsibility for the measures that are the outcomes of our departments</a:t>
            </a:r>
          </a:p>
          <a:p>
            <a:r>
              <a:rPr lang="en-US" dirty="0" smtClean="0"/>
              <a:t>Demand accountability from ourselves; our quality/administrative leaders; our colleagues and our Board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568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75" y="795338"/>
            <a:ext cx="9010650" cy="568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995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488" y="866774"/>
            <a:ext cx="8963025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1819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" y="857250"/>
            <a:ext cx="906780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8784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620000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$</a:t>
            </a:r>
            <a:r>
              <a:rPr lang="en-US" dirty="0" err="1" smtClean="0"/>
              <a:t>urvival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991600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At Risk: significant revenue to our hospital based on measures over which we have little:</a:t>
            </a:r>
          </a:p>
          <a:p>
            <a:pPr lvl="1"/>
            <a:r>
              <a:rPr lang="en-US" dirty="0" smtClean="0"/>
              <a:t>Awareness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ontrol over the measuring process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ontrol over outcomes beyond our own practice</a:t>
            </a:r>
          </a:p>
          <a:p>
            <a:pPr lvl="1"/>
            <a:r>
              <a:rPr lang="en-US" dirty="0" smtClean="0"/>
              <a:t>System in place to ensure quality control</a:t>
            </a:r>
          </a:p>
          <a:p>
            <a:pPr marL="457200" lvl="1" indent="0">
              <a:buNone/>
            </a:pPr>
            <a:r>
              <a:rPr lang="en-US" dirty="0" smtClean="0"/>
              <a:t>CAN WE REVERSE THIS?  YES!!! </a:t>
            </a:r>
          </a:p>
          <a:p>
            <a:pPr marL="457200" lvl="1" indent="0">
              <a:buNone/>
            </a:pPr>
            <a:r>
              <a:rPr lang="en-US" dirty="0" smtClean="0"/>
              <a:t>WE </a:t>
            </a:r>
            <a:r>
              <a:rPr lang="en-US" dirty="0" smtClean="0"/>
              <a:t>NEED </a:t>
            </a:r>
            <a:r>
              <a:rPr lang="en-US" dirty="0" smtClean="0"/>
              <a:t>TO TAKE THE BULL BY THE HORNS.</a:t>
            </a:r>
            <a:endParaRPr lang="en-US" dirty="0"/>
          </a:p>
        </p:txBody>
      </p:sp>
      <p:pic>
        <p:nvPicPr>
          <p:cNvPr id="1026" name="Picture 2" descr="C:\Users\L_SLevin\Desktop\COW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76600"/>
            <a:ext cx="44196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45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25" y="881063"/>
            <a:ext cx="9124950" cy="544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1309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130" y="533400"/>
            <a:ext cx="8567870" cy="595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4149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94"/>
            <a:ext cx="8229600" cy="1143000"/>
          </a:xfrm>
        </p:spPr>
        <p:txBody>
          <a:bodyPr/>
          <a:lstStyle/>
          <a:p>
            <a:r>
              <a:rPr lang="en-US" dirty="0" smtClean="0"/>
              <a:t>Simple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CMS = Center for Medicare/Medicaid Services</a:t>
            </a:r>
          </a:p>
          <a:p>
            <a:r>
              <a:rPr lang="en-US" dirty="0" smtClean="0"/>
              <a:t>VBP = Value Based Purchasing</a:t>
            </a:r>
          </a:p>
          <a:p>
            <a:r>
              <a:rPr lang="en-US" dirty="0" smtClean="0"/>
              <a:t>HCAHPs = Scores based on random surveys of patients recently hospitalized</a:t>
            </a:r>
          </a:p>
          <a:p>
            <a:r>
              <a:rPr lang="en-US" dirty="0" smtClean="0"/>
              <a:t>CPCs = Clinical Processes of Care</a:t>
            </a:r>
          </a:p>
          <a:p>
            <a:r>
              <a:rPr lang="en-US" dirty="0" smtClean="0"/>
              <a:t>Outcomes Domain Measure (ODM)</a:t>
            </a:r>
          </a:p>
          <a:p>
            <a:r>
              <a:rPr lang="en-US" dirty="0" smtClean="0"/>
              <a:t>TPS = Total Performance Score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799" y="5029200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haroni" pitchFamily="2" charset="-79"/>
                <a:cs typeface="Aharoni" pitchFamily="2" charset="-79"/>
              </a:rPr>
              <a:t>TPS = HCAHPs + CPCs + ODM</a:t>
            </a:r>
          </a:p>
          <a:p>
            <a:r>
              <a:rPr lang="en-US" sz="48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4800" dirty="0" smtClean="0">
                <a:latin typeface="Aharoni" pitchFamily="2" charset="-79"/>
                <a:cs typeface="Aharoni" pitchFamily="2" charset="-79"/>
              </a:rPr>
              <a:t>           (30%)         (40%)      (30%)</a:t>
            </a:r>
            <a:endParaRPr lang="en-US" sz="48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14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504493"/>
            <a:ext cx="7848599" cy="564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5937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SHOULD YOU ASK YOURSELF?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When? Why? How? Where?  Can I help?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4495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Time Frames:</a:t>
            </a:r>
            <a:r>
              <a:rPr lang="en-US" dirty="0"/>
              <a:t> </a:t>
            </a:r>
            <a:r>
              <a:rPr lang="en-US" dirty="0" smtClean="0"/>
              <a:t>Performance is not </a:t>
            </a:r>
            <a:r>
              <a:rPr lang="en-US" dirty="0" smtClean="0"/>
              <a:t>Predictable </a:t>
            </a:r>
            <a:r>
              <a:rPr lang="en-US" dirty="0" smtClean="0"/>
              <a:t>in a Chaotic System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8839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4036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995" y="152400"/>
            <a:ext cx="85344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663936122"/>
              </p:ext>
            </p:extLst>
          </p:nvPr>
        </p:nvGraphicFramePr>
        <p:xfrm>
          <a:off x="-1" y="685800"/>
          <a:ext cx="1052945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46956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686800" cy="5867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7939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253</TotalTime>
  <Words>284</Words>
  <Application>Microsoft Office PowerPoint</Application>
  <PresentationFormat>On-screen Show (4:3)</PresentationFormat>
  <Paragraphs>49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Angles</vt:lpstr>
      <vt:lpstr>Idiot’s Guide to CMS, VBP, HCAHPs, CPC, TPS   </vt:lpstr>
      <vt:lpstr>$urvival</vt:lpstr>
      <vt:lpstr>Slide 3</vt:lpstr>
      <vt:lpstr>Simple Definitions</vt:lpstr>
      <vt:lpstr>Slide 5</vt:lpstr>
      <vt:lpstr>WHAT SHOULD YOU ASK YOURSELF?</vt:lpstr>
      <vt:lpstr>Time Frames: Performance is not Predictable in a Chaotic System</vt:lpstr>
      <vt:lpstr>Slide 8</vt:lpstr>
      <vt:lpstr>Slide 9</vt:lpstr>
      <vt:lpstr>HCAHPS SCORES</vt:lpstr>
      <vt:lpstr>Slide 11</vt:lpstr>
      <vt:lpstr>CPC Achievement &amp; Benchmarks</vt:lpstr>
      <vt:lpstr>Slide 13</vt:lpstr>
      <vt:lpstr>Outcomes Achievement &amp; Benchmarks</vt:lpstr>
      <vt:lpstr>Bad Times? – BETTER TIMES?</vt:lpstr>
      <vt:lpstr>How Do We Reverse This?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Idiot’s Guide to CMS, VBP, HCAHPs, CPCs, COMs, TPS</dc:title>
  <dc:creator>Sara Levin</dc:creator>
  <cp:lastModifiedBy>sara levin</cp:lastModifiedBy>
  <cp:revision>25</cp:revision>
  <dcterms:created xsi:type="dcterms:W3CDTF">2013-06-17T06:31:58Z</dcterms:created>
  <dcterms:modified xsi:type="dcterms:W3CDTF">2013-06-17T18:51:30Z</dcterms:modified>
</cp:coreProperties>
</file>